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29"/>
  </p:handoutMasterIdLst>
  <p:sldIdLst>
    <p:sldId id="359" r:id="rId4"/>
    <p:sldId id="360" r:id="rId5"/>
    <p:sldId id="361" r:id="rId6"/>
    <p:sldId id="302" r:id="rId8"/>
    <p:sldId id="303" r:id="rId9"/>
    <p:sldId id="362" r:id="rId10"/>
    <p:sldId id="305" r:id="rId11"/>
    <p:sldId id="306" r:id="rId12"/>
    <p:sldId id="363" r:id="rId13"/>
    <p:sldId id="308" r:id="rId14"/>
    <p:sldId id="309" r:id="rId15"/>
    <p:sldId id="310" r:id="rId16"/>
    <p:sldId id="339" r:id="rId17"/>
    <p:sldId id="364" r:id="rId18"/>
    <p:sldId id="340" r:id="rId19"/>
    <p:sldId id="314" r:id="rId20"/>
    <p:sldId id="319" r:id="rId21"/>
    <p:sldId id="342" r:id="rId22"/>
    <p:sldId id="365" r:id="rId23"/>
    <p:sldId id="324" r:id="rId24"/>
    <p:sldId id="347" r:id="rId25"/>
    <p:sldId id="366" r:id="rId26"/>
    <p:sldId id="337" r:id="rId27"/>
    <p:sldId id="358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0" name="KING KEVIN" initials="KK" lastIdx="2" clrIdx="0"/>
  <p:cmAuthor id="1" name="admin" initials="a" lastIdx="0" clrIdx="0"/>
  <p:cmAuthor id="3" name="lrtmark@163.com" initials="l" lastIdx="3" clrIdx="1"/>
  <p:cmAuthor id="4" name="姚 永杰" initials="姚" lastIdx="1" clrIdx="3"/>
  <p:cmAuthor id="6" name="甄平苑" initials="甄" lastIdx="1" clrIdx="5"/>
  <p:cmAuthor id="7" name="Administrator" initials="A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22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为什么要选择做酒水行业？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C520D-8601-4164-B591-201E8FC1A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为什么要选择做酒水行业？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C520D-8601-4164-B591-201E8FC1A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为什么要选择做酒水行业？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C520D-8601-4164-B591-201E8FC1A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为什么要选择做酒水行业？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C520D-8601-4164-B591-201E8FC1A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为什么要选择做酒水行业？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C520D-8601-4164-B591-201E8FC1A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为什么要选择做酒水行业？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C520D-8601-4164-B591-201E8FC1A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2.jpe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3.jpeg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1163638" y="1588604"/>
            <a:ext cx="6628158" cy="2346773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81038" y="2866022"/>
            <a:ext cx="10829924" cy="1212491"/>
          </a:xfrm>
        </p:spPr>
        <p:txBody>
          <a:bodyPr wrap="square" anchor="t">
            <a:noAutofit/>
          </a:bodyPr>
          <a:lstStyle>
            <a:lvl1pPr algn="ctr">
              <a:defRPr sz="40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038" y="136525"/>
            <a:ext cx="10829924" cy="2458678"/>
          </a:xfrm>
        </p:spPr>
        <p:txBody>
          <a:bodyPr wrap="square" anchor="b">
            <a:noAutofit/>
          </a:bodyPr>
          <a:lstStyle>
            <a:lvl1pPr marL="0" indent="0" algn="ctr">
              <a:buNone/>
              <a:defRPr sz="4800" b="1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../media/image13.jpeg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92.xml"/><Relationship Id="rId16" Type="http://schemas.openxmlformats.org/officeDocument/2006/relationships/image" Target="../media/image11.jpeg"/><Relationship Id="rId15" Type="http://schemas.openxmlformats.org/officeDocument/2006/relationships/tags" Target="../tags/tag91.xml"/><Relationship Id="rId14" Type="http://schemas.openxmlformats.org/officeDocument/2006/relationships/image" Target="../media/image10.jpeg"/><Relationship Id="rId13" Type="http://schemas.openxmlformats.org/officeDocument/2006/relationships/tags" Target="../tags/tag90.xml"/><Relationship Id="rId12" Type="http://schemas.openxmlformats.org/officeDocument/2006/relationships/image" Target="../media/image9.jpeg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../media/image12.jpe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01.xml"/><Relationship Id="rId1" Type="http://schemas.openxmlformats.org/officeDocument/2006/relationships/tags" Target="../tags/tag9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F:\alexia\20160302顺势而为 AWE闫总ppt\图片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5" y="0"/>
            <a:ext cx="12232005" cy="6858635"/>
          </a:xfrm>
          <a:prstGeom prst="rect">
            <a:avLst/>
          </a:prstGeom>
          <a:solidFill>
            <a:srgbClr val="E1251B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 bwMode="auto">
          <a:xfrm>
            <a:off x="304800" y="2511425"/>
            <a:ext cx="1188720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巍峨" panose="02000700000000000000" pitchFamily="2" charset="-122"/>
                <a:sym typeface="+mn-ea"/>
              </a:rPr>
              <a:t>Spring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巍峨" panose="02000700000000000000" pitchFamily="2" charset="-122"/>
                <a:sym typeface="+mn-ea"/>
              </a:rPr>
              <a:t>中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巍峨" panose="02000700000000000000" pitchFamily="2" charset="-122"/>
                <a:sym typeface="+mn-ea"/>
              </a:rPr>
              <a:t>Bean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巍峨" panose="02000700000000000000" pitchFamily="2" charset="-122"/>
                <a:sym typeface="+mn-ea"/>
              </a:rPr>
              <a:t>的生命周期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巍峨" panose="02000700000000000000" pitchFamily="2" charset="-122"/>
                <a:sym typeface="+mn-ea"/>
              </a:rPr>
              <a:t>管理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京东朗正体 苍穹" panose="02000800000000000000" charset="-122"/>
              <a:ea typeface="京东朗正体 苍穹" panose="02000800000000000000" charset="-122"/>
              <a:cs typeface="京东朗正体 巍峨" panose="02000700000000000000" pitchFamily="2" charset="-122"/>
              <a:sym typeface="+mn-ea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075" y="761365"/>
            <a:ext cx="2256790" cy="368935"/>
          </a:xfrm>
          <a:prstGeom prst="rect">
            <a:avLst/>
          </a:prstGeom>
        </p:spPr>
      </p:pic>
      <p:sp>
        <p:nvSpPr>
          <p:cNvPr id="5" name="TextBox 62"/>
          <p:cNvSpPr txBox="1"/>
          <p:nvPr/>
        </p:nvSpPr>
        <p:spPr>
          <a:xfrm>
            <a:off x="7351395" y="3674745"/>
            <a:ext cx="4280535" cy="397510"/>
          </a:xfrm>
          <a:prstGeom prst="rect">
            <a:avLst/>
          </a:prstGeom>
          <a:noFill/>
        </p:spPr>
        <p:txBody>
          <a:bodyPr wrap="square" lIns="91404" tIns="45702" rIns="91404" bIns="457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  <a:sym typeface="+mn-ea"/>
              </a:rPr>
              <a:t>部门：产研部</a:t>
            </a:r>
            <a:r>
              <a:rPr lang="en-US" altLang="zh-CN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  <a:sym typeface="+mn-ea"/>
              </a:rPr>
              <a:t>        </a:t>
            </a:r>
            <a:r>
              <a:rPr lang="zh-CN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  <a:sym typeface="+mn-ea"/>
              </a:rPr>
              <a:t>分享人：黄林春</a:t>
            </a:r>
            <a:r>
              <a:rPr lang="en-US" altLang="zh-CN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  <a:sym typeface="+mn-ea"/>
              </a:rPr>
              <a:t>            </a:t>
            </a:r>
            <a:endParaRPr lang="en-US" altLang="zh-CN" sz="2000" dirty="0">
              <a:solidFill>
                <a:schemeClr val="accent4">
                  <a:lumMod val="20000"/>
                  <a:lumOff val="80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1076325" y="1927860"/>
            <a:ext cx="540067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苍穹" panose="02000800000000000000" charset="-122"/>
              </a:rPr>
              <a:t>剑指百亿</a:t>
            </a:r>
            <a:r>
              <a:rPr lang="en-US" altLang="zh-CN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苍穹" panose="02000800000000000000" charset="-122"/>
              </a:rPr>
              <a:t>  </a:t>
            </a:r>
            <a:r>
              <a:rPr lang="zh-CN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苍穹" panose="02000800000000000000" charset="-122"/>
              </a:rPr>
              <a:t>只做第一</a:t>
            </a:r>
            <a:endParaRPr lang="zh-CN" altLang="en-US" sz="32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京东朗正体 苍穹" panose="02000800000000000000" charset="-122"/>
              <a:ea typeface="京东朗正体 苍穹" panose="02000800000000000000" charset="-122"/>
              <a:cs typeface="京东朗正体 苍穹" panose="020008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sz="3200" dirty="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生命周期流程图</a:t>
            </a:r>
            <a:endParaRPr lang="zh-CN" altLang="en-US" sz="3200" dirty="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90563" y="2076776"/>
            <a:ext cx="3393440" cy="7895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Spring容器通过反射机制实例化Bean，并设置Bean的属性值。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0563" y="1722379"/>
            <a:ext cx="3389628" cy="3290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Bean实例化</a:t>
            </a:r>
            <a:endParaRPr lang="zh-CN" altLang="en-US" b="1" dirty="0">
              <a:solidFill>
                <a:srgbClr val="C00000"/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0563" y="3512779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Spring容器调用Bean的初始化方法，如afterPropertiesSet()，进行Bean的初始化工作。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90563" y="3148221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C00000"/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Bean初始化</a:t>
            </a:r>
            <a:endParaRPr lang="zh-CN" altLang="en-US" b="1">
              <a:solidFill>
                <a:srgbClr val="C00000"/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90563" y="4948783"/>
            <a:ext cx="3393440" cy="7894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Spring容器在Bean不再需要时，调用Bean的销毁方法，如destroy()，进行Bean的销毁工作。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690563" y="4574063"/>
            <a:ext cx="3389628" cy="328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C00000"/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Bean销毁</a:t>
            </a:r>
            <a:endParaRPr lang="zh-CN" altLang="en-US" b="1">
              <a:solidFill>
                <a:srgbClr val="C00000"/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8"/>
          <a:stretch>
            <a:fillRect/>
          </a:stretch>
        </p:blipFill>
        <p:spPr>
          <a:xfrm>
            <a:off x="4620895" y="1080135"/>
            <a:ext cx="7037070" cy="4759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10057765" y="5085715"/>
            <a:ext cx="1695450" cy="99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484485" y="5095240"/>
            <a:ext cx="634365" cy="6064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tx1"/>
                </a:solidFill>
                <a:latin typeface="京东朗正体 玲珑" panose="02000400000000000000" charset="-122"/>
                <a:ea typeface="京东朗正体 玲珑" panose="02000400000000000000" charset="-122"/>
              </a:rPr>
              <a:t>结束</a:t>
            </a:r>
            <a:endParaRPr lang="zh-CN" altLang="en-US" sz="1400" b="1">
              <a:solidFill>
                <a:schemeClr val="tx1"/>
              </a:solidFill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实例化阶段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实例化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B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ean</a:t>
            </a:r>
            <a:endParaRPr lang="en-US" altLang="zh-CN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源码路径：org.springframework.beans.factory.support.AbstractAutowireCapableBeanFactor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y.createBean()</a:t>
            </a:r>
            <a:endParaRPr lang="en-US" altLang="zh-CN" sz="1600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设置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的属性（依赖注入）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sym typeface="+mn-ea"/>
              </a:rPr>
              <a:t>org.springframework.beans.factory.support.AbstractAutowireCapableBeanFactor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sym typeface="+mn-ea"/>
              </a:rPr>
              <a:t>y.populateBean()</a:t>
            </a:r>
            <a:endParaRPr lang="en-US" altLang="zh-CN" sz="1600">
              <a:latin typeface="京东朗正体 玲珑" panose="02000400000000000000" charset="-122"/>
              <a:ea typeface="京东朗正体 玲珑" panose="02000400000000000000" charset="-122"/>
              <a:sym typeface="+mn-ea"/>
            </a:endParaRPr>
          </a:p>
          <a:p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Aware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接口能力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透传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源码路径：org.springframework.beans.factory.support.AbstractAutowireCapableBeanFactory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.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initializeBean()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初始化阶段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85910" y="1235075"/>
            <a:ext cx="10800000" cy="4891725"/>
          </a:xfrm>
        </p:spPr>
        <p:txBody>
          <a:bodyPr/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BeanPostprocessor前置方法beforeInitialization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()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回调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执行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源码路径：org.springframework.beans.factory.support.AbstractAutowireCapableBeanFactory.createBean()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InitializingBean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.afterPropertiesSet()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与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init-method.invoke()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执行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源码路径：org.springframework.beans.factory.support.AbstractAutowireCapableBeanFactory.createBean()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BeanPostprocessor后置方法afterInitialization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()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回调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执行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源码路径：org.springframework.beans.factory.support.AbstractAutowireCapableBeanFactory.createBean()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销毁阶段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DisposableBean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接口回调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执行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源码路径：DefaultListableBeanFactory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.destroySingletons()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，在销毁其中的单例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bean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时会检测是否实现了接口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DisposableBean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并调用它（DisposableBeanAdapter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.destroy()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方法执行我们自主配置的销毁方法）</a:t>
            </a:r>
            <a:endParaRPr lang="en-US" altLang="zh-CN" sz="1600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destory-method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方法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执行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发布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ContainerEvent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事件通知所有注册相关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</a:rPr>
              <a:t>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的监听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</a:rPr>
              <a:t>器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</a:rPr>
              <a:t>源码路径：AbstractApplicationContext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</a:rPr>
              <a:t>.close()</a:t>
            </a:r>
            <a:endParaRPr lang="en-US" altLang="zh-CN" sz="1600"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04085" y="2654300"/>
            <a:ext cx="80333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4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、</a:t>
            </a:r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 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源码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学习</a:t>
            </a:r>
            <a:endParaRPr lang="zh-CN" altLang="en-US" sz="2700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pic>
        <p:nvPicPr>
          <p:cNvPr id="5" name="图片 4" descr="logo结合-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64370" y="5842861"/>
            <a:ext cx="2827630" cy="829259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631623" y="2491721"/>
            <a:ext cx="8885582" cy="8547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97977" y="2412867"/>
            <a:ext cx="434279" cy="1059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10424092" y="2378043"/>
            <a:ext cx="434279" cy="1059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27898" y="2378043"/>
            <a:ext cx="355063" cy="1114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10709038" y="2350276"/>
            <a:ext cx="355063" cy="111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25" y="2794635"/>
            <a:ext cx="3970655" cy="720090"/>
          </a:xfrm>
        </p:spPr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源码抽象类</a:t>
            </a:r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UML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图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450" y="0"/>
            <a:ext cx="771334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创建调用流程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9500"/>
            <a:ext cx="12191365" cy="5779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创建源码学习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4690" y="1017270"/>
            <a:ext cx="10800080" cy="5622290"/>
          </a:xfrm>
        </p:spPr>
        <p:txBody>
          <a:bodyPr/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创建Bean实例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AbstractAutowireCapableBeanFactory 在初始化过程中，首先会创建一个Bean实例，并设置其属性值。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注入依赖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在创建Bean实例后，AbstractAutowireCapableBeanFactory 会根据Bean的定义，为其注入依赖。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初始化Bean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最后，AbstractAutowireCapableBeanFactory 会调用Bean的初始化方法，完成Bean的初始化过程。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0"/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注册销毁回调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接口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根据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与其定义检测其是否实现了一切与销毁有关的逻辑接口，存在则调用注册一个销毁时的回调DisposableBeanAdapter对象。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070" y="182835"/>
            <a:ext cx="10800000" cy="720000"/>
          </a:xfrm>
        </p:spPr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玲珑" panose="02000400000000000000" charset="-122"/>
              </a:rPr>
              <a:t>重点设计模式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玲珑" panose="020004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960" y="855980"/>
            <a:ext cx="10800080" cy="6002020"/>
          </a:xfrm>
        </p:spPr>
        <p:txBody>
          <a:bodyPr/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PostProcessors后处理</a:t>
            </a:r>
            <a:r>
              <a:rPr lang="zh-CN" altLang="en-US" sz="12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（</a:t>
            </a:r>
            <a:r>
              <a:rPr lang="zh-CN" altLang="en-US" sz="1200">
                <a:solidFill>
                  <a:srgbClr val="C00000"/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https://blog.csdn.net/m0_59588838/article/details/130348199?spm=1001.2014.3001.5502</a:t>
            </a:r>
            <a:r>
              <a:rPr lang="zh-CN" altLang="en-US" sz="12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）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BeanPostProcessors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与其全部的子类与实现类均采取了后处理模式，使实现了它们的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在创建时可以利用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BeforeInitialize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和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AfterInitalize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方法定制其初始化前后的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过程。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工厂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BeanFactory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与实现其相关的接口封装了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的创建与获取等解耦接口。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单例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在单例Map&lt;String, Object&gt; singletonObjects中提供了getSingleton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()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方法保证单例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对象的全局共享（getBean(String name)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 -&gt; ..... -&gt; 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getSingleton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()</a:t>
            </a:r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）。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策略、建造者、代理、模板方法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等等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byType 或 byName 等自动装配策略、BeanDefinition和 BeanDefinitionReader 可以看作是对建造者模式的应用，它们共同构建了一个复杂对象（Bean）的配置信息、createBean() 方法可以被视为一个模板方法，定义了创建 Bean 的基本流程而具体的步骤则通过一系列的钩子方法（如 doCreateBean()）进行扩展或定制</a:t>
            </a:r>
            <a:r>
              <a:rPr lang="en-US" altLang="zh-CN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......</a:t>
            </a:r>
            <a:endParaRPr lang="en-US" altLang="zh-CN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04085" y="2654300"/>
            <a:ext cx="80333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5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、</a:t>
            </a:r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 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可应用的关键接口</a:t>
            </a:r>
            <a:endParaRPr lang="zh-CN" altLang="en-US" sz="2700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pic>
        <p:nvPicPr>
          <p:cNvPr id="5" name="图片 4" descr="logo结合-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64370" y="5842861"/>
            <a:ext cx="2827630" cy="829259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631623" y="2491721"/>
            <a:ext cx="8885582" cy="8547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97977" y="2412867"/>
            <a:ext cx="434279" cy="1059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10424092" y="2378043"/>
            <a:ext cx="434279" cy="1059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27898" y="2378043"/>
            <a:ext cx="355063" cy="1114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10709038" y="2350276"/>
            <a:ext cx="355063" cy="111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2506894" cy="685800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1251B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03489" y="2505670"/>
            <a:ext cx="1857337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E1251B"/>
                </a:solidFill>
                <a:latin typeface="京东朗正体 苍穹" panose="02000800000000000000" charset="-122"/>
                <a:ea typeface="京东朗正体 苍穹" panose="02000800000000000000" charset="-122"/>
                <a:cs typeface="京东朗正体 正道" panose="02000500000000000000" charset="-122"/>
              </a:rPr>
              <a:t>目 录</a:t>
            </a:r>
            <a:endParaRPr lang="zh-CN" altLang="en-US" sz="4800" dirty="0">
              <a:solidFill>
                <a:srgbClr val="E1251B"/>
              </a:solidFill>
              <a:latin typeface="京东朗正体 苍穹" panose="02000800000000000000" charset="-122"/>
              <a:ea typeface="京东朗正体 苍穹" panose="0200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9945" y="1395730"/>
            <a:ext cx="362585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引言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spring bean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基础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生命周期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各阶段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、源码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学习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、可应用的关键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接口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、手撕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源码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实例化前（类型解析后）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4690" y="1017270"/>
            <a:ext cx="10800080" cy="2051685"/>
          </a:xfrm>
        </p:spPr>
        <p:txBody>
          <a:bodyPr/>
          <a:p>
            <a:pPr mar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实现</a:t>
            </a:r>
            <a:r>
              <a:rPr lang="en-US" altLang="zh-CN">
                <a:solidFill>
                  <a:schemeClr val="tx1"/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InstantiationAwareBeanPostProcessor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接口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  <a:p>
            <a:pPr marL="332105" lvl="1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（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1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）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实例化前侵入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  <a:p>
            <a:pPr marL="332105" lvl="1" indent="45720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重写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postProcessBeforeInstantiation(Class&lt;?&gt; beanClass, String beanName)</a:t>
            </a: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（</a:t>
            </a:r>
            <a:r>
              <a:rPr lang="en-US" altLang="zh-CN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2</a:t>
            </a: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）</a:t>
            </a:r>
            <a:r>
              <a:rPr lang="en-US" altLang="zh-CN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Bean</a:t>
            </a: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实例化后初始化前侵入（相当于属性填充前）</a:t>
            </a:r>
            <a:endParaRPr lang="zh-CN" altLang="en-US" sz="20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  <a:p>
            <a:pPr marL="332105" lvl="1" indent="45720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重写postProcessAfterInstantiation(Object bean, String beanName)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694800" y="296858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后处理器前置方法回调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sp>
        <p:nvSpPr>
          <p:cNvPr id="5" name="内容占位符 3"/>
          <p:cNvSpPr>
            <a:spLocks noGrp="1"/>
          </p:cNvSpPr>
          <p:nvPr/>
        </p:nvSpPr>
        <p:spPr>
          <a:xfrm>
            <a:off x="694690" y="3688715"/>
            <a:ext cx="10800080" cy="1075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实现BeanPostProcessor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接口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marL="0" lvl="0" indent="0">
              <a:buNone/>
            </a:pP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（</a:t>
            </a:r>
            <a:r>
              <a:rPr lang="en-US" altLang="zh-CN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1</a:t>
            </a: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）重写Object postProcessBeforeInitialization(Object bean, String beanName)：</a:t>
            </a:r>
            <a:endParaRPr lang="zh-CN" altLang="en-US" sz="20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4800" y="484373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初始化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7" name="内容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4690" y="5646420"/>
            <a:ext cx="10800080" cy="4972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实现接口InitializingBean、配置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 init-method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方法、注解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@PostConstruct</a:t>
            </a:r>
            <a:endParaRPr lang="en-US" altLang="zh-CN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4800" y="32571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后处理器后置方法回调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sp>
        <p:nvSpPr>
          <p:cNvPr id="7" name="内容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4690" y="1268095"/>
            <a:ext cx="10800080" cy="1038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实现BeanPostProcessor接口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  <a:p>
            <a:pPr marL="0" lvl="0" indent="0">
              <a:buNone/>
            </a:pP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（</a:t>
            </a:r>
            <a:r>
              <a:rPr lang="en-US" altLang="zh-CN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1</a:t>
            </a:r>
            <a:r>
              <a:rPr lang="zh-CN" altLang="en-US" sz="20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）重写Object postProcessAfterInitialization(Object bean, String beanName)：</a:t>
            </a:r>
            <a:endParaRPr lang="zh-CN" altLang="en-US" sz="20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marL="0" lvl="0" indent="0">
              <a:buNone/>
            </a:pPr>
            <a:endParaRPr lang="en-US" altLang="zh-CN" sz="20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4800" y="2442165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的销毁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9" name="内容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94690" y="3298190"/>
            <a:ext cx="10800080" cy="478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实现接口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DisposableBean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、注解@PreDestroy、配置destroy-method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方法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94800" y="4073480"/>
            <a:ext cx="10800000" cy="720000"/>
          </a:xfrm>
        </p:spPr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利用</a:t>
            </a:r>
            <a:r>
              <a:rPr lang="en-US" altLang="zh-CN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Aware</a:t>
            </a:r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系列接口获得容器上下文能力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694690" y="4730750"/>
            <a:ext cx="10800080" cy="1085215"/>
          </a:xfrm>
        </p:spPr>
        <p:txBody>
          <a:bodyPr/>
          <a:p>
            <a:pPr marL="0" lv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实现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ApplicationContextAware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接口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marL="0" lvl="0" indent="0">
              <a:buNone/>
            </a:pP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上下文转换为GenericApplicationContext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类型对象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04085" y="2654300"/>
            <a:ext cx="80333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6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、</a:t>
            </a:r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 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手撕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模拟</a:t>
            </a:r>
            <a:endParaRPr lang="zh-CN" altLang="en-US" sz="2700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pic>
        <p:nvPicPr>
          <p:cNvPr id="5" name="图片 4" descr="logo结合-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64370" y="5842861"/>
            <a:ext cx="2827630" cy="829259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631623" y="2491721"/>
            <a:ext cx="8885582" cy="8547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97977" y="2412867"/>
            <a:ext cx="434279" cy="1059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10424092" y="2378043"/>
            <a:ext cx="434279" cy="1059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27898" y="2378043"/>
            <a:ext cx="355063" cy="1114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10709038" y="2350276"/>
            <a:ext cx="355063" cy="111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8415" y="2756535"/>
            <a:ext cx="7075805" cy="994410"/>
          </a:xfrm>
        </p:spPr>
        <p:txBody>
          <a:bodyPr/>
          <a:p>
            <a:r>
              <a:rPr lang="en-US" altLang="zh-CN" sz="66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 IDE </a:t>
            </a:r>
            <a:r>
              <a:rPr lang="zh-CN" altLang="en-US" sz="66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手撕源码分享</a:t>
            </a:r>
            <a:endParaRPr lang="zh-CN" altLang="en-US" sz="66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3717032"/>
            <a:ext cx="12192000" cy="2208245"/>
          </a:xfrm>
          <a:prstGeom prst="rect">
            <a:avLst/>
          </a:prstGeom>
          <a:solidFill>
            <a:srgbClr val="E1251B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ea typeface="思源黑体 CN Bold" pitchFamily="34" charset="-122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619125" y="4107180"/>
            <a:ext cx="10953750" cy="10439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17" tIns="60958" rIns="121917" bIns="60958">
            <a:spAutoFit/>
          </a:bodyPr>
          <a:lstStyle/>
          <a:p>
            <a:pPr lvl="0" algn="ctr"/>
            <a:r>
              <a:rPr lang="zh-CN" sz="6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苍穹" panose="02000800000000000000" charset="-122"/>
              </a:rPr>
              <a:t>剑指百亿</a:t>
            </a:r>
            <a:r>
              <a:rPr lang="en-US" altLang="zh-CN" sz="6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苍穹" panose="02000800000000000000" charset="-122"/>
              </a:rPr>
              <a:t> </a:t>
            </a:r>
            <a:r>
              <a:rPr lang="zh-CN" altLang="en-US" sz="6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京东朗正体 苍穹" panose="02000800000000000000" charset="-122"/>
                <a:ea typeface="京东朗正体 苍穹" panose="02000800000000000000" charset="-122"/>
                <a:cs typeface="京东朗正体 苍穹" panose="02000800000000000000" charset="-122"/>
              </a:rPr>
              <a:t>只做第一</a:t>
            </a:r>
            <a:endParaRPr lang="zh-CN" altLang="en-US" sz="6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京东朗正体 苍穹" panose="02000800000000000000" charset="-122"/>
              <a:ea typeface="京东朗正体 苍穹" panose="02000800000000000000" charset="-122"/>
              <a:cs typeface="京东朗正体 苍穹" panose="02000800000000000000" charset="-122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3995225" y="5267914"/>
            <a:ext cx="4149969" cy="42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17" tIns="60958" rIns="121917" bIns="60958">
            <a:spAutoFit/>
          </a:bodyPr>
          <a:lstStyle/>
          <a:p>
            <a:pPr algn="ctr" defTabSz="796290"/>
            <a:r>
              <a:rPr lang="en-US" altLang="zh-CN" sz="2000" b="1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  <a:cs typeface="Open Sans" panose="020B0606030504020204" pitchFamily="34" charset="0"/>
              </a:rPr>
              <a:t>2023</a:t>
            </a:r>
            <a:endParaRPr lang="en-US" altLang="zh-CN" sz="2000" b="1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  <a:cs typeface="Open Sans" panose="020B0606030504020204" pitchFamily="34" charset="0"/>
            </a:endParaRPr>
          </a:p>
        </p:txBody>
      </p:sp>
      <p:grpSp>
        <p:nvGrpSpPr>
          <p:cNvPr id="3" name="组合 22"/>
          <p:cNvGrpSpPr/>
          <p:nvPr/>
        </p:nvGrpSpPr>
        <p:grpSpPr>
          <a:xfrm>
            <a:off x="1702191" y="5092505"/>
            <a:ext cx="8665697" cy="122045"/>
            <a:chOff x="2054384" y="3643262"/>
            <a:chExt cx="4942263" cy="46281"/>
          </a:xfrm>
        </p:grpSpPr>
        <p:grpSp>
          <p:nvGrpSpPr>
            <p:cNvPr id="4" name="组合 66"/>
            <p:cNvGrpSpPr/>
            <p:nvPr/>
          </p:nvGrpSpPr>
          <p:grpSpPr>
            <a:xfrm>
              <a:off x="2054384" y="3643262"/>
              <a:ext cx="4919404" cy="45719"/>
              <a:chOff x="2010494" y="4118060"/>
              <a:chExt cx="4919404" cy="45719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2033354" y="4140342"/>
                <a:ext cx="489654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/>
              <p:cNvSpPr/>
              <p:nvPr/>
            </p:nvSpPr>
            <p:spPr>
              <a:xfrm>
                <a:off x="2010494" y="41180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思源黑体 CN Bold" pitchFamily="34" charset="-122"/>
                </a:endParaRPr>
              </a:p>
            </p:txBody>
          </p:sp>
        </p:grpSp>
        <p:sp>
          <p:nvSpPr>
            <p:cNvPr id="85" name="椭圆 84"/>
            <p:cNvSpPr/>
            <p:nvPr/>
          </p:nvSpPr>
          <p:spPr>
            <a:xfrm>
              <a:off x="6950928" y="364382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Bold" pitchFamily="34" charset="-122"/>
              </a:endParaRPr>
            </a:p>
          </p:txBody>
        </p:sp>
      </p:grpSp>
      <p:pic>
        <p:nvPicPr>
          <p:cNvPr id="6" name="图片 5" descr="WechatIMG28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215" y="0"/>
            <a:ext cx="4565015" cy="45650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04085" y="2654300"/>
            <a:ext cx="80333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1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、</a:t>
            </a:r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 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引言</a:t>
            </a:r>
            <a:endParaRPr lang="zh-CN" altLang="en-US" sz="2700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pic>
        <p:nvPicPr>
          <p:cNvPr id="5" name="图片 4" descr="logo结合-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64370" y="5842861"/>
            <a:ext cx="2827630" cy="829259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631623" y="2491721"/>
            <a:ext cx="8885582" cy="8547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97977" y="2412867"/>
            <a:ext cx="434279" cy="1059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10424092" y="2378043"/>
            <a:ext cx="434279" cy="1059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27898" y="2378043"/>
            <a:ext cx="355063" cy="1114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10709038" y="2350276"/>
            <a:ext cx="355063" cy="111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93720" y="532130"/>
            <a:ext cx="6004814" cy="654050"/>
          </a:xfrm>
          <a:noFill/>
        </p:spPr>
        <p:txBody>
          <a:bodyPr wrap="square" lIns="0" tIns="0" rIns="0" bIns="0" rtlCol="0" anchor="b">
            <a:normAutofit fontScale="90000"/>
          </a:bodyPr>
          <a:lstStyle/>
          <a:p>
            <a:pPr algn="r">
              <a:lnSpc>
                <a:spcPct val="96000"/>
              </a:lnSpc>
            </a:pPr>
            <a:r>
              <a:rPr lang="zh-CN" altLang="en-US" sz="3555" dirty="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Spring Boot与Bean管理简介</a:t>
            </a:r>
            <a:endParaRPr lang="zh-CN" altLang="en-US" sz="3555" dirty="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26" name="矩形: 圆角 25"/>
          <p:cNvSpPr/>
          <p:nvPr>
            <p:custDataLst>
              <p:tags r:id="rId2"/>
            </p:custDataLst>
          </p:nvPr>
        </p:nvSpPr>
        <p:spPr>
          <a:xfrm>
            <a:off x="2302410" y="1976792"/>
            <a:ext cx="7964678" cy="1655117"/>
          </a:xfrm>
          <a:prstGeom prst="roundRect">
            <a:avLst/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3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3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2741209" y="2499413"/>
            <a:ext cx="609619" cy="609619"/>
          </a:xfrm>
          <a:prstGeom prst="ellipse">
            <a:avLst/>
          </a:prstGeom>
          <a:solidFill>
            <a:srgbClr val="C00000"/>
          </a:solidFill>
          <a:ln w="25400">
            <a:noFill/>
          </a:ln>
          <a:effectLst>
            <a:outerShdw blurRad="254000" dist="76200" dir="5399998" algn="c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lt1">
                    <a:lumMod val="100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+mn-ea"/>
              </a:rPr>
              <a:t>01</a:t>
            </a:r>
            <a:endParaRPr lang="en-US" altLang="zh-CN" sz="2400" b="1" dirty="0">
              <a:solidFill>
                <a:schemeClr val="lt1">
                  <a:lumMod val="100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692469" y="2715955"/>
            <a:ext cx="5715182" cy="6458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Spring Boot是一个简化Spring应用开发的框架，提供了自动配置、嵌入式容器等功能。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3692469" y="2200954"/>
            <a:ext cx="5715182" cy="41212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dk1">
                    <a:lumMod val="100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Spring Boot简介</a:t>
            </a:r>
            <a:endParaRPr lang="zh-CN" altLang="en-US" sz="2000" b="1">
              <a:solidFill>
                <a:schemeClr val="dk1">
                  <a:lumMod val="100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6" name="矩形: 圆角 4"/>
          <p:cNvSpPr/>
          <p:nvPr>
            <p:custDataLst>
              <p:tags r:id="rId6"/>
            </p:custDataLst>
          </p:nvPr>
        </p:nvSpPr>
        <p:spPr>
          <a:xfrm>
            <a:off x="2302410" y="3988536"/>
            <a:ext cx="7964678" cy="1655117"/>
          </a:xfrm>
          <a:prstGeom prst="roundRect">
            <a:avLst/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3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3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2741209" y="4507347"/>
            <a:ext cx="609619" cy="609619"/>
          </a:xfrm>
          <a:prstGeom prst="ellipse">
            <a:avLst/>
          </a:prstGeom>
          <a:solidFill>
            <a:srgbClr val="C00000"/>
          </a:solidFill>
          <a:ln w="25400">
            <a:noFill/>
          </a:ln>
          <a:effectLst>
            <a:outerShdw blurRad="254000" dist="76200" dir="5399998" algn="c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lt1">
                    <a:lumMod val="100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+mn-ea"/>
              </a:rPr>
              <a:t>02</a:t>
            </a:r>
            <a:endParaRPr lang="en-US" altLang="zh-CN" sz="2400" b="1">
              <a:solidFill>
                <a:schemeClr val="lt1">
                  <a:lumMod val="100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3692469" y="4718809"/>
            <a:ext cx="5715182" cy="6458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Bean是Spring框架的核心概念，用于表示应用程序中的组件。Spring Boot提供了对Bean生命周期管理的支持。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3692469" y="4203808"/>
            <a:ext cx="5715182" cy="41212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Bean管理简介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  <a:sym typeface="+mn-ea"/>
              </a:rPr>
              <a:t>Bean生命周期的重要性和应用场景</a:t>
            </a:r>
            <a:endParaRPr lang="zh-CN" altLang="en-US" sz="3200" dirty="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  <a:sym typeface="+mn-ea"/>
            </a:endParaRPr>
          </a:p>
        </p:txBody>
      </p:sp>
      <p:sp>
        <p:nvSpPr>
          <p:cNvPr id="5" name="矩形: 圆角 3"/>
          <p:cNvSpPr/>
          <p:nvPr>
            <p:custDataLst>
              <p:tags r:id="rId2"/>
            </p:custDataLst>
          </p:nvPr>
        </p:nvSpPr>
        <p:spPr>
          <a:xfrm>
            <a:off x="8623300" y="2910336"/>
            <a:ext cx="2872920" cy="2137065"/>
          </a:xfrm>
          <a:prstGeom prst="roundRect">
            <a:avLst>
              <a:gd name="adj" fmla="val 576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: 圆角 1"/>
          <p:cNvSpPr/>
          <p:nvPr>
            <p:custDataLst>
              <p:tags r:id="rId3"/>
            </p:custDataLst>
          </p:nvPr>
        </p:nvSpPr>
        <p:spPr>
          <a:xfrm>
            <a:off x="4659630" y="2910336"/>
            <a:ext cx="2872920" cy="2137065"/>
          </a:xfrm>
          <a:prstGeom prst="roundRect">
            <a:avLst>
              <a:gd name="adj" fmla="val 576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2"/>
          <p:cNvSpPr/>
          <p:nvPr>
            <p:custDataLst>
              <p:tags r:id="rId4"/>
            </p:custDataLst>
          </p:nvPr>
        </p:nvSpPr>
        <p:spPr>
          <a:xfrm>
            <a:off x="695960" y="2910336"/>
            <a:ext cx="2872920" cy="2137065"/>
          </a:xfrm>
          <a:prstGeom prst="roundRect">
            <a:avLst>
              <a:gd name="adj" fmla="val 576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78232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理解Bean生命周期有助于合理管理Bean的创建、初始化和销毁，提升开发效率。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00203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提升开发效率</a:t>
            </a:r>
            <a:endParaRPr kumimoji="1" lang="zh-CN" altLang="en-US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74599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合理管理Bean生命周期可实现资源的有效分配和回收，避免资源浪费。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96570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资源优化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8709660" y="5203956"/>
            <a:ext cx="2700000" cy="127965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掌握Bean生命周期有助于预防潜在的内存泄漏等问题，提高系统稳定性。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8929370" y="4062861"/>
            <a:ext cx="2260600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系统稳定性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4" name="图片 23" descr="/data/temp/30463c4d-ebec-11ee-b09d-e23e3fd9d6fc.jpg@base@tag=imgScale&amp;m=1&amp;w=620&amp;h=620&amp;q=9530463c4d-ebec-11ee-b09d-e23e3fd9d6fc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30376" r="2957"/>
          <a:stretch>
            <a:fillRect/>
          </a:stretch>
        </p:blipFill>
        <p:spPr>
          <a:xfrm>
            <a:off x="998219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5" name="图片 24" descr="/data/temp/30463b5b-ebec-11ee-b09d-e23e3fd9d6fc.jpg@base@tag=imgScale&amp;m=1&amp;w=620&amp;h=620&amp;q=9530463b5b-ebec-11ee-b09d-e23e3fd9d6f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4980305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6" name="图片 25" descr="/data/temp/30463bbb-ebec-11ee-b09d-e23e3fd9d6fc.jpg@base@tag=imgScale&amp;m=1&amp;w=620&amp;h=620&amp;q=9530463bbb-ebec-11ee-b09d-e23e3fd9d6fc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9371" r="9371"/>
          <a:stretch>
            <a:fillRect/>
          </a:stretch>
        </p:blipFill>
        <p:spPr>
          <a:xfrm>
            <a:off x="8943340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04085" y="2654300"/>
            <a:ext cx="80333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2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、</a:t>
            </a:r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Spring Bean 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基础</a:t>
            </a:r>
            <a:endParaRPr lang="zh-CN" altLang="en-US" sz="2700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pic>
        <p:nvPicPr>
          <p:cNvPr id="5" name="图片 4" descr="logo结合-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64370" y="5842861"/>
            <a:ext cx="2827630" cy="829259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631623" y="2491721"/>
            <a:ext cx="8885582" cy="8547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97977" y="2412867"/>
            <a:ext cx="434279" cy="1059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10424092" y="2378043"/>
            <a:ext cx="434279" cy="1059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27898" y="2378043"/>
            <a:ext cx="355063" cy="1114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10709038" y="2350276"/>
            <a:ext cx="355063" cy="111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14"/>
          <p:cNvSpPr/>
          <p:nvPr>
            <p:custDataLst>
              <p:tags r:id="rId1"/>
            </p:custDataLst>
          </p:nvPr>
        </p:nvSpPr>
        <p:spPr>
          <a:xfrm flipH="1" flipV="1">
            <a:off x="2199562" y="2970666"/>
            <a:ext cx="3409950" cy="2887345"/>
          </a:xfrm>
          <a:custGeom>
            <a:avLst/>
            <a:gdLst>
              <a:gd name="connsiteX0" fmla="*/ 1 w 570"/>
              <a:gd name="connsiteY0" fmla="*/ 476 h 476"/>
              <a:gd name="connsiteX1" fmla="*/ 0 w 570"/>
              <a:gd name="connsiteY1" fmla="*/ 0 h 476"/>
              <a:gd name="connsiteX2" fmla="*/ 570 w 570"/>
              <a:gd name="connsiteY2" fmla="*/ 476 h 476"/>
              <a:gd name="connsiteX3" fmla="*/ 1 w 570"/>
              <a:gd name="connsiteY3" fmla="*/ 476 h 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" h="4547">
                <a:moveTo>
                  <a:pt x="579" y="0"/>
                </a:moveTo>
                <a:lnTo>
                  <a:pt x="1030" y="362"/>
                </a:lnTo>
                <a:lnTo>
                  <a:pt x="5026" y="362"/>
                </a:lnTo>
                <a:cubicBezTo>
                  <a:pt x="5185" y="362"/>
                  <a:pt x="5317" y="471"/>
                  <a:pt x="5354" y="618"/>
                </a:cubicBezTo>
                <a:lnTo>
                  <a:pt x="5355" y="624"/>
                </a:lnTo>
                <a:lnTo>
                  <a:pt x="5359" y="638"/>
                </a:lnTo>
                <a:cubicBezTo>
                  <a:pt x="5366" y="666"/>
                  <a:pt x="5370" y="695"/>
                  <a:pt x="5370" y="726"/>
                </a:cubicBezTo>
                <a:lnTo>
                  <a:pt x="5370" y="4198"/>
                </a:lnTo>
                <a:cubicBezTo>
                  <a:pt x="5370" y="4391"/>
                  <a:pt x="5214" y="4547"/>
                  <a:pt x="5021" y="4547"/>
                </a:cubicBezTo>
                <a:lnTo>
                  <a:pt x="349" y="4547"/>
                </a:lnTo>
                <a:cubicBezTo>
                  <a:pt x="258" y="4547"/>
                  <a:pt x="176" y="4513"/>
                  <a:pt x="114" y="4456"/>
                </a:cubicBezTo>
                <a:lnTo>
                  <a:pt x="114" y="4456"/>
                </a:lnTo>
                <a:lnTo>
                  <a:pt x="111" y="4453"/>
                </a:lnTo>
                <a:cubicBezTo>
                  <a:pt x="43" y="4392"/>
                  <a:pt x="0" y="4302"/>
                  <a:pt x="0" y="4203"/>
                </a:cubicBezTo>
                <a:lnTo>
                  <a:pt x="0" y="4198"/>
                </a:lnTo>
                <a:lnTo>
                  <a:pt x="0" y="726"/>
                </a:lnTo>
                <a:lnTo>
                  <a:pt x="0" y="700"/>
                </a:lnTo>
                <a:cubicBezTo>
                  <a:pt x="0" y="513"/>
                  <a:pt x="151" y="362"/>
                  <a:pt x="338" y="362"/>
                </a:cubicBezTo>
                <a:lnTo>
                  <a:pt x="580" y="362"/>
                </a:lnTo>
                <a:lnTo>
                  <a:pt x="579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  <p:sp>
        <p:nvSpPr>
          <p:cNvPr id="23" name="任意多边形 15"/>
          <p:cNvSpPr/>
          <p:nvPr>
            <p:custDataLst>
              <p:tags r:id="rId2"/>
            </p:custDataLst>
          </p:nvPr>
        </p:nvSpPr>
        <p:spPr>
          <a:xfrm>
            <a:off x="704137" y="1826396"/>
            <a:ext cx="4646295" cy="3843064"/>
          </a:xfrm>
          <a:custGeom>
            <a:avLst/>
            <a:gdLst>
              <a:gd name="adj" fmla="val 8696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7" h="6052">
                <a:moveTo>
                  <a:pt x="489" y="0"/>
                </a:moveTo>
                <a:lnTo>
                  <a:pt x="6828" y="0"/>
                </a:lnTo>
                <a:cubicBezTo>
                  <a:pt x="7098" y="0"/>
                  <a:pt x="7317" y="219"/>
                  <a:pt x="7317" y="489"/>
                </a:cubicBezTo>
                <a:lnTo>
                  <a:pt x="7317" y="5134"/>
                </a:lnTo>
                <a:cubicBezTo>
                  <a:pt x="7317" y="5404"/>
                  <a:pt x="7098" y="5623"/>
                  <a:pt x="6828" y="5623"/>
                </a:cubicBezTo>
                <a:lnTo>
                  <a:pt x="1234" y="5623"/>
                </a:lnTo>
                <a:lnTo>
                  <a:pt x="699" y="6052"/>
                </a:lnTo>
                <a:lnTo>
                  <a:pt x="700" y="5623"/>
                </a:lnTo>
                <a:lnTo>
                  <a:pt x="489" y="5623"/>
                </a:lnTo>
                <a:cubicBezTo>
                  <a:pt x="219" y="5623"/>
                  <a:pt x="0" y="5404"/>
                  <a:pt x="0" y="5134"/>
                </a:cubicBezTo>
                <a:lnTo>
                  <a:pt x="0" y="489"/>
                </a:lnTo>
                <a:cubicBezTo>
                  <a:pt x="0" y="219"/>
                  <a:pt x="219" y="0"/>
                  <a:pt x="48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京东朗正体 玲珑" panose="02000400000000000000" charset="-122"/>
              <a:ea typeface="京东朗正体 玲珑" panose="02000400000000000000" charset="-122"/>
            </a:endParaRPr>
          </a:p>
        </p:txBody>
      </p:sp>
      <p:pic>
        <p:nvPicPr>
          <p:cNvPr id="14" name="图片 13" descr="/data/temp/2f5b1bee-ebec-11ee-ad4e-8a1517721685.jpg@base@tag=imgScale&amp;m=1&amp;w=1209&amp;h=909&amp;q=952f5b1bee-ebec-11ee-ad4e-8a151772168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5699" r="5699"/>
          <a:stretch>
            <a:fillRect/>
          </a:stretch>
        </p:blipFill>
        <p:spPr>
          <a:xfrm>
            <a:off x="838200" y="1971302"/>
            <a:ext cx="4356100" cy="3274060"/>
          </a:xfrm>
          <a:prstGeom prst="roundRect">
            <a:avLst>
              <a:gd name="adj" fmla="val 6291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Bean的定义与作用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6227983" y="1659941"/>
            <a:ext cx="1826529" cy="527358"/>
          </a:xfrm>
          <a:prstGeom prst="roundRect">
            <a:avLst>
              <a:gd name="adj" fmla="val 12041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Bean的定义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6227348" y="2256830"/>
            <a:ext cx="5246180" cy="14984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在Spring框架中，Bean是一个被Spring IoC容器管理的对象，用于封装数据、处理业务逻辑等。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</p:txBody>
      </p:sp>
      <p:sp>
        <p:nvSpPr>
          <p:cNvPr id="9" name="圆角矩形 24"/>
          <p:cNvSpPr/>
          <p:nvPr>
            <p:custDataLst>
              <p:tags r:id="rId8"/>
            </p:custDataLst>
          </p:nvPr>
        </p:nvSpPr>
        <p:spPr>
          <a:xfrm>
            <a:off x="6227983" y="4173862"/>
            <a:ext cx="1826529" cy="529191"/>
          </a:xfrm>
          <a:prstGeom prst="roundRect">
            <a:avLst>
              <a:gd name="adj" fmla="val 11999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Bean的作用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227983" y="4770116"/>
            <a:ext cx="5246180" cy="14984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  <a:sym typeface="+mn-ea"/>
              </a:rPr>
              <a:t>Bean是Spring框架的核心，通过IoC容器实现对象之间的依赖注入，降低耦合度，提高程序的可维护性和可扩展性。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solidFill>
                  <a:srgbClr val="C00000"/>
                </a:solidFill>
                <a:latin typeface="京东朗正体 正道" panose="02000500000000000000" charset="-122"/>
                <a:ea typeface="京东朗正体 正道" panose="02000500000000000000" charset="-122"/>
                <a:cs typeface="京东朗正体 正道" panose="02000500000000000000" charset="-122"/>
              </a:rPr>
              <a:t>Bean的类型（Singleton、Prototype等）</a:t>
            </a:r>
            <a:endParaRPr lang="zh-CN" altLang="en-US" sz="3200">
              <a:solidFill>
                <a:srgbClr val="C00000"/>
              </a:solidFill>
              <a:latin typeface="京东朗正体 正道" panose="02000500000000000000" charset="-122"/>
              <a:ea typeface="京东朗正体 正道" panose="02000500000000000000" charset="-122"/>
              <a:cs typeface="京东朗正体 正道" panose="0200050000000000000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Singleton Bean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Singleton Bean是Spring中最常用的Bean类型，它表示一个Bean在Spring容器中只有一个实例。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Prototype Bean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Prototype Bean表示一个Bean在Spring容器中可以有多个实例，每次获取Bean时都会创建一个新的实例。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Request Bean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  <a:p>
            <a:pPr lvl="1"/>
            <a:r>
              <a:rPr lang="zh-CN" altLang="en-US" sz="1600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Request Bean表示一个Bean在Spring容器中只有一个实例，但该实例仅在当前HTTP请求中有效。</a:t>
            </a:r>
            <a:endParaRPr lang="zh-CN" altLang="en-US" sz="1600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735" y="5682615"/>
            <a:ext cx="11205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除以上之外还有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session 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、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factory 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类型的</a:t>
            </a:r>
            <a:r>
              <a:rPr lang="en-US" altLang="zh-CN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Bean</a:t>
            </a:r>
            <a:r>
              <a:rPr lang="zh-CN" altLang="en-US">
                <a:latin typeface="京东朗正体 玲珑" panose="02000400000000000000" charset="-122"/>
                <a:ea typeface="京东朗正体 玲珑" panose="02000400000000000000" charset="-122"/>
                <a:cs typeface="京东朗正体 玲珑" panose="02000400000000000000" charset="-122"/>
              </a:rPr>
              <a:t>存在。</a:t>
            </a:r>
            <a:endParaRPr lang="zh-CN" altLang="en-US">
              <a:latin typeface="京东朗正体 玲珑" panose="02000400000000000000" charset="-122"/>
              <a:ea typeface="京东朗正体 玲珑" panose="02000400000000000000" charset="-122"/>
              <a:cs typeface="京东朗正体 玲珑" panose="020004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04085" y="2654300"/>
            <a:ext cx="803338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3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、</a:t>
            </a:r>
            <a:r>
              <a:rPr lang="en-US" altLang="zh-CN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 Bean 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生命周期</a:t>
            </a:r>
            <a:r>
              <a:rPr lang="zh-CN" altLang="en-US" sz="2700" dirty="0">
                <a:solidFill>
                  <a:schemeClr val="bg1"/>
                </a:solidFill>
                <a:latin typeface="京东朗正体 正道" panose="02000500000000000000" charset="-122"/>
                <a:ea typeface="京东朗正体 正道" panose="02000500000000000000" charset="-122"/>
              </a:rPr>
              <a:t>各阶段</a:t>
            </a:r>
            <a:endParaRPr lang="zh-CN" altLang="en-US" sz="2700" dirty="0">
              <a:solidFill>
                <a:schemeClr val="bg1"/>
              </a:solidFill>
              <a:latin typeface="京东朗正体 正道" panose="02000500000000000000" charset="-122"/>
              <a:ea typeface="京东朗正体 正道" panose="02000500000000000000" charset="-122"/>
            </a:endParaRPr>
          </a:p>
        </p:txBody>
      </p:sp>
      <p:pic>
        <p:nvPicPr>
          <p:cNvPr id="5" name="图片 4" descr="logo结合-0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64370" y="5842861"/>
            <a:ext cx="2827630" cy="829259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631623" y="2491721"/>
            <a:ext cx="8885582" cy="85476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97977" y="2412867"/>
            <a:ext cx="434279" cy="1059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 flipH="1">
            <a:off x="10424092" y="2378043"/>
            <a:ext cx="434279" cy="10592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27898" y="2378043"/>
            <a:ext cx="355063" cy="1114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 flipH="1">
            <a:off x="10709038" y="2350276"/>
            <a:ext cx="355063" cy="1114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7_1*l_h_f*1_2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left&quot;:490.33850127452934,&quot;top&quot;:130.46130631574496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简明扼要地阐述您的观点"/>
  <p:tag name="KSO_WM_UNIT_TEXT_FILL_FORE_SCHEMECOLOR_INDEX" val="1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411.611*333.516"/>
  <p:tag name="KSO_WM_SLIDE_POSITION" val="491.108*160.132"/>
  <p:tag name="KSO_WM_SLIDE_SUBTYPE" val="picTxt"/>
  <p:tag name="KSO_WM_DIAGRAM_GROUP_CODE" val="l1-1"/>
  <p:tag name="KSO_WM_SLIDE_DIAGTYPE" val="l"/>
  <p:tag name="KSO_WM_SLIDE_LAYOUT_NAME" val="仅标题"/>
  <p:tag name="KSO_WM_TEMPLATE_INDEX" val="20231821"/>
  <p:tag name="KSO_WM_TEMPLATE_SUBCATEGORY" val="0"/>
  <p:tag name="KSO_WM_SLIDE_INDEX" val="1"/>
  <p:tag name="KSO_WM_TAG_VERSION" val="3.0"/>
  <p:tag name="KSO_WM_SLIDE_ID" val="custom20232404_1"/>
  <p:tag name="KSO_WM_SLIDE_ITEM_CNT" val="3"/>
</p:tagLst>
</file>

<file path=ppt/tags/tag102.xml><?xml version="1.0" encoding="utf-8"?>
<p:tagLst xmlns:p="http://schemas.openxmlformats.org/presentationml/2006/main">
  <p:tag name="KSO_WM_TEMPLATE_CATEGORY" val="custom"/>
  <p:tag name="KSO_WM_TEMPLATE_INDEX" val="20231821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custom20231939_1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1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3*l_h_f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left&quot;:54.37503937007874,&quot;top&quot;:134.59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3*l_h_a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left&quot;:54.37503937007874,&quot;top&quot;:134.59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1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0_3*l_h_f*1_2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left&quot;:54.37503937007874,&quot;top&quot;:134.59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0_3*l_h_a*1_2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left&quot;:54.37503937007874,&quot;top&quot;:134.59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1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0_3*l_h_f*1_3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left&quot;:54.37503937007874,&quot;top&quot;:134.59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0_3*l_h_a*1_3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501525878906,&quot;left&quot;:54.37503937007874,&quot;top&quot;:134.59992370605468,&quot;width&quot;:267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21"/>
  <p:tag name="KSO_WM_TEMPLATE_SUBCATEGORY" val="0"/>
  <p:tag name="KSO_WM_SLIDE_INDEX" val="1"/>
  <p:tag name="KSO_WM_TAG_VERSION" val="3.0"/>
  <p:tag name="KSO_WM_SLIDE_ID" val="custom20231939_1"/>
  <p:tag name="KSO_WM_SLIDE_ITEM_CNT" val="2"/>
</p:tagLst>
</file>

<file path=ppt/tags/tag111.xml><?xml version="1.0" encoding="utf-8"?>
<p:tagLst xmlns:p="http://schemas.openxmlformats.org/presentationml/2006/main">
  <p:tag name="KSO_WM_TEMPLATE_CATEGORY" val="custom"/>
  <p:tag name="KSO_WM_TEMPLATE_INDEX" val="20231821"/>
</p:tagLst>
</file>

<file path=ppt/tags/tag112.xml><?xml version="1.0" encoding="utf-8"?>
<p:tagLst xmlns:p="http://schemas.openxmlformats.org/presentationml/2006/main">
  <p:tag name="KSO_WM_TEMPLATE_CATEGORY" val="custom"/>
  <p:tag name="KSO_WM_TEMPLATE_INDEX" val="20233634"/>
</p:tagLst>
</file>

<file path=ppt/tags/tag113.xml><?xml version="1.0" encoding="utf-8"?>
<p:tagLst xmlns:p="http://schemas.openxmlformats.org/presentationml/2006/main">
  <p:tag name="KSO_WM_TEMPLATE_CATEGORY" val="custom"/>
  <p:tag name="KSO_WM_TEMPLATE_INDEX" val="20233634"/>
</p:tagLst>
</file>

<file path=ppt/tags/tag114.xml><?xml version="1.0" encoding="utf-8"?>
<p:tagLst xmlns:p="http://schemas.openxmlformats.org/presentationml/2006/main">
  <p:tag name="KSO_WM_TEMPLATE_CATEGORY" val="custom"/>
  <p:tag name="KSO_WM_TEMPLATE_INDEX" val="20231772"/>
</p:tagLst>
</file>

<file path=ppt/tags/tag115.xml><?xml version="1.0" encoding="utf-8"?>
<p:tagLst xmlns:p="http://schemas.openxmlformats.org/presentationml/2006/main">
  <p:tag name="KSO_WM_TEMPLATE_CATEGORY" val="custom"/>
  <p:tag name="KSO_WM_TEMPLATE_INDEX" val="20231772"/>
</p:tagLst>
</file>

<file path=ppt/tags/tag116.xml><?xml version="1.0" encoding="utf-8"?>
<p:tagLst xmlns:p="http://schemas.openxmlformats.org/presentationml/2006/main">
  <p:tag name="KSO_WM_DIAGRAM_VIRTUALLY_FRAME" val="{&quot;height&quot;:395.25354330708666,&quot;left&quot;:54.7,&quot;top&quot;:16.69645669291335,&quot;width&quot;:850.4023622047243}"/>
</p:tagLst>
</file>

<file path=ppt/tags/tag117.xml><?xml version="1.0" encoding="utf-8"?>
<p:tagLst xmlns:p="http://schemas.openxmlformats.org/presentationml/2006/main">
  <p:tag name="KSO_WM_DIAGRAM_VIRTUALLY_FRAME" val="{&quot;height&quot;:395.25354330708666,&quot;left&quot;:54.7,&quot;top&quot;:16.69645669291335,&quot;width&quot;:850.4023622047243}"/>
</p:tagLst>
</file>

<file path=ppt/tags/tag118.xml><?xml version="1.0" encoding="utf-8"?>
<p:tagLst xmlns:p="http://schemas.openxmlformats.org/presentationml/2006/main">
  <p:tag name="KSO_WM_DIAGRAM_VIRTUALLY_FRAME" val="{&quot;height&quot;:395.25354330708666,&quot;left&quot;:54.7,&quot;top&quot;:16.69645669291335,&quot;width&quot;:850.4023622047243}"/>
</p:tagLst>
</file>

<file path=ppt/tags/tag119.xml><?xml version="1.0" encoding="utf-8"?>
<p:tagLst xmlns:p="http://schemas.openxmlformats.org/presentationml/2006/main">
  <p:tag name="KSO_WM_DIAGRAM_VIRTUALLY_FRAME" val="{&quot;height&quot;:395.25354330708666,&quot;left&quot;:54.7,&quot;top&quot;:16.69645669291335,&quot;width&quot;:850.4023622047243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95.25354330708666,&quot;left&quot;:54.7,&quot;top&quot;:16.69645669291335,&quot;width&quot;:850.4023622047243}"/>
</p:tagLst>
</file>

<file path=ppt/tags/tag121.xml><?xml version="1.0" encoding="utf-8"?>
<p:tagLst xmlns:p="http://schemas.openxmlformats.org/presentationml/2006/main">
  <p:tag name="KSO_WM_DIAGRAM_VIRTUALLY_FRAME" val="{&quot;height&quot;:395.25354330708666,&quot;left&quot;:54.7,&quot;top&quot;:16.69645669291335,&quot;width&quot;:850.4023622047243}"/>
</p:tagLst>
</file>

<file path=ppt/tags/tag122.xml><?xml version="1.0" encoding="utf-8"?>
<p:tagLst xmlns:p="http://schemas.openxmlformats.org/presentationml/2006/main">
  <p:tag name="commondata" val="eyJoZGlkIjoiMDg1MmJmMTBjMzU4NGMxOWY2ZDM3ZTAyMTg4NGU5YWM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  <p:tag name="KSO_WM_TEMPLATE_CATEGORY" val="custom"/>
  <p:tag name="KSO_WM_TEMPLATE_INDEX" val="2023182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82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821"/>
  <p:tag name="KSO_WM_TEMPLATE_THUMBS_INDEX" val="1、9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UNIT_USESOURCEFORMAT_APPLY" val="0"/>
  <p:tag name="KSO_WM_TEMPLATE_INDEX" val="20232485"/>
  <p:tag name="KSO_WM_UNIT_ID" val="custom20232485_1*a*1"/>
  <p:tag name="KSO_WM_UNIT_PRESET_TEXT" val="单击此处添加标题"/>
  <p:tag name="KSO_WM_UNIT_TEXT_FILL_FORE_SCHEMECOLOR_INDEX" val="5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82_1*l_h_i*1_1_2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USESOURCEFORMAT_APPLY" val="0"/>
  <p:tag name="KSO_WM_DIAGRAM_USE_COLOR_VALUE" val="{&quot;color_scheme&quot;:1,&quot;theme_color_indexes&quot;:[7,7,7,7,7,7]}"/>
</p:tagLst>
</file>

<file path=ppt/tags/tag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82_1*l_h_i*1_1_1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  <p:tag name="KSO_WM_DIAGRAM_USE_COLOR_VALUE" val="{&quot;color_scheme&quot;:1,&quot;theme_color_indexes&quot;:[7,7,7,7,7,7]}"/>
</p:tagLst>
</file>

<file path=ppt/tags/tag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82_1*l_h_f*1_1_1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，请尽量言简意赅的阐述观点"/>
  <p:tag name="KSO_WM_UNIT_TEXT_FILL_FORE_SCHEMECOLOR_INDEX" val="1"/>
  <p:tag name="KSO_WM_UNIT_TEXT_FILL_TYPE" val="1"/>
  <p:tag name="KSO_WM_UNIT_USESOURCEFORMAT_APPLY" val="0"/>
  <p:tag name="KSO_WM_DIAGRAM_USE_COLOR_VALUE" val="{&quot;color_scheme&quot;:1,&quot;theme_color_indexes&quot;:[7,7,7,7,7,7]}"/>
</p:tagLst>
</file>

<file path=ppt/tags/tag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82_1*l_h_a*1_1_1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  <p:tag name="KSO_WM_DIAGRAM_USE_COLOR_VALUE" val="{&quot;color_scheme&quot;:1,&quot;theme_color_indexes&quot;:[7,7,7,7,7,7]}"/>
</p:tagLst>
</file>

<file path=ppt/tags/tag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82_1*l_h_i*1_2_2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USESOURCEFORMAT_APPLY" val="0"/>
  <p:tag name="KSO_WM_DIAGRAM_USE_COLOR_VALUE" val="{&quot;color_scheme&quot;:1,&quot;theme_color_indexes&quot;:[7,7,7,7,7,7]}"/>
</p:tagLst>
</file>

<file path=ppt/tags/tag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82_1*l_h_i*1_2_1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  <p:tag name="KSO_WM_DIAGRAM_USE_COLOR_VALUE" val="{&quot;color_scheme&quot;:1,&quot;theme_color_indexes&quot;:[7,7,7,7,7,7]}"/>
</p:tagLst>
</file>

<file path=ppt/tags/tag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82_1*l_h_f*1_2_1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，请尽量言简意赅的阐述观点"/>
  <p:tag name="KSO_WM_UNIT_TEXT_FILL_FORE_SCHEMECOLOR_INDEX" val="1"/>
  <p:tag name="KSO_WM_UNIT_TEXT_FILL_TYPE" val="1"/>
  <p:tag name="KSO_WM_UNIT_USESOURCEFORMAT_APPLY" val="0"/>
  <p:tag name="KSO_WM_DIAGRAM_USE_COLOR_VALUE" val="{&quot;color_scheme&quot;:1,&quot;theme_color_indexes&quot;:[7,7,7,7,7,7]}"/>
</p:tagLst>
</file>

<file path=ppt/tags/tag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82_1*l_h_a*1_2_1"/>
  <p:tag name="KSO_WM_TEMPLATE_CATEGORY" val="diagram"/>
  <p:tag name="KSO_WM_TEMPLATE_INDEX" val="2023248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290.22921259842525,&quot;left&quot;:180.54212598425198,&quot;top&quot;:155.65291338582676,&quot;width&quot;:627.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  <p:tag name="KSO_WM_DIAGRAM_USE_COLOR_VALUE" val="{&quot;color_scheme&quot;:1,&quot;theme_color_indexes&quot;:[7,7,7,7,7,7]}"/>
</p:tagLst>
</file>

<file path=ppt/tags/tag7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27.12*288.72"/>
  <p:tag name="KSO_WM_SLIDE_POSITION" val="226.042*172.04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21"/>
  <p:tag name="KSO_WM_TEMPLATE_SUBCATEGORY" val="0"/>
  <p:tag name="KSO_WM_SLIDE_INDEX" val="1"/>
  <p:tag name="KSO_WM_TAG_VERSION" val="3.0"/>
  <p:tag name="KSO_WM_SLIDE_ID" val="custom20232485_1"/>
  <p:tag name="KSO_WM_SLIDE_ITEM_CNT" val="2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3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3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2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2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2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2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2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USESOURCEFORMAT_APPLY" val="0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5_2*l_h_a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USESOURCEFORMAT_APPLY" val="0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left&quot;:54.8,&quot;top&quot;:134.17586102342975,&quot;width&quot;:850.41417322834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92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821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04_1*i*1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04_1*i*2"/>
  <p:tag name="KSO_WM_TEMPLATE_CATEGORY" val="custom"/>
  <p:tag name="KSO_WM_TEMPLATE_INDEX" val="20232404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VALUE" val="909*1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04_1*d*1"/>
  <p:tag name="KSO_WM_TEMPLATE_CATEGORY" val="custom"/>
  <p:tag name="KSO_WM_TEMPLATE_INDEX" val="20232404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2404"/>
  <p:tag name="KSO_WM_UNIT_ID" val="custom20232404_1*a*1"/>
  <p:tag name="KSO_WM_UNIT_PRESET_TEXT" val="单击此处添加标题"/>
</p:tagLst>
</file>

<file path=ppt/tags/tag9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267_1*l_h_a*1_1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left&quot;:490.33850127452934,&quot;top&quot;:130.46130631574496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7_1*l_h_f*1_1_1"/>
  <p:tag name="KSO_WM_TEMPLATE_CATEGORY" val="diagram"/>
  <p:tag name="KSO_WM_TEMPLATE_INDEX" val="2023126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3.37274169921875,&quot;left&quot;:490.33850127452934,&quot;top&quot;:130.46130631574496,&quot;width&quot;:413.14276123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根据需要可酌情增减文字，单击此处添加内容简明扼要地阐述您的观点"/>
  <p:tag name="KSO_WM_UNIT_TEXT_FILL_FORE_SCHEMECOLOR_INDEX" val="1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267_1*l_h_a*1_2_1"/>
  <p:tag name="KSO_WM_TEMPLATE_CATEGORY" val="diagram"/>
  <p:tag name="KSO_WM_TEMPLATE_INDEX" val="2023126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3.37274169921875,&quot;left&quot;:490.33850127452934,&quot;top&quot;:130.46130631574496,&quot;width&quot;:413.142761230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3648</Words>
  <Application>WPS 演示</Application>
  <PresentationFormat>宽屏</PresentationFormat>
  <Paragraphs>183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京东朗正体 正道</vt:lpstr>
      <vt:lpstr>京东朗正体 玲珑</vt:lpstr>
      <vt:lpstr>微软雅黑</vt:lpstr>
      <vt:lpstr>Arial Unicode MS</vt:lpstr>
      <vt:lpstr>Calibri</vt:lpstr>
      <vt:lpstr>思源黑体 CN Bold</vt:lpstr>
      <vt:lpstr>京东朗正体 苍穹</vt:lpstr>
      <vt:lpstr>Open Sans</vt:lpstr>
      <vt:lpstr>Segoe Print</vt:lpstr>
      <vt:lpstr>黑体</vt:lpstr>
      <vt:lpstr>京东朗正体 巍峨</vt:lpstr>
      <vt:lpstr>WPS</vt:lpstr>
      <vt:lpstr>1_Office 主题​​</vt:lpstr>
      <vt:lpstr>PowerPoint 演示文稿</vt:lpstr>
      <vt:lpstr>PowerPoint 演示文稿</vt:lpstr>
      <vt:lpstr>PowerPoint 演示文稿</vt:lpstr>
      <vt:lpstr>Spring Boot与Bean管理简介</vt:lpstr>
      <vt:lpstr>Bean生命周期的重要性和应用场景</vt:lpstr>
      <vt:lpstr>PowerPoint 演示文稿</vt:lpstr>
      <vt:lpstr>Bean的定义与作用</vt:lpstr>
      <vt:lpstr>Bean的类型（Singleton、Prototype等）</vt:lpstr>
      <vt:lpstr>PowerPoint 演示文稿</vt:lpstr>
      <vt:lpstr>生命周期流程图</vt:lpstr>
      <vt:lpstr>实例化阶段</vt:lpstr>
      <vt:lpstr>初始化阶段</vt:lpstr>
      <vt:lpstr>销毁阶段</vt:lpstr>
      <vt:lpstr>PowerPoint 演示文稿</vt:lpstr>
      <vt:lpstr>源码抽象类UML图</vt:lpstr>
      <vt:lpstr>Bean创建调用流程</vt:lpstr>
      <vt:lpstr>Bean创建源码学习</vt:lpstr>
      <vt:lpstr>重点设计模式</vt:lpstr>
      <vt:lpstr>PowerPoint 演示文稿</vt:lpstr>
      <vt:lpstr>后处理器前置方法回调</vt:lpstr>
      <vt:lpstr>利用Aware系列接口获得容器上下文能力</vt:lpstr>
      <vt:lpstr>PowerPoint 演示文稿</vt:lpstr>
      <vt:lpstr>模拟容器反射加载bean的字节码列表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spring forest</dc:creator>
  <cp:lastModifiedBy>sunny</cp:lastModifiedBy>
  <cp:revision>254</cp:revision>
  <dcterms:created xsi:type="dcterms:W3CDTF">2023-08-09T12:44:00Z</dcterms:created>
  <dcterms:modified xsi:type="dcterms:W3CDTF">2024-03-28T09:08:07Z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2052-12.1.0.16417</vt:lpwstr>
  </property>
</Properties>
</file>